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98" r:id="rId2"/>
    <p:sldId id="302" r:id="rId3"/>
    <p:sldId id="303" r:id="rId4"/>
    <p:sldId id="306" r:id="rId5"/>
    <p:sldId id="257" r:id="rId6"/>
    <p:sldId id="258" r:id="rId7"/>
    <p:sldId id="262" r:id="rId8"/>
    <p:sldId id="261" r:id="rId9"/>
    <p:sldId id="260" r:id="rId10"/>
    <p:sldId id="263" r:id="rId11"/>
    <p:sldId id="264" r:id="rId12"/>
    <p:sldId id="265" r:id="rId13"/>
    <p:sldId id="296" r:id="rId14"/>
    <p:sldId id="297" r:id="rId15"/>
    <p:sldId id="266" r:id="rId16"/>
    <p:sldId id="267" r:id="rId17"/>
    <p:sldId id="268" r:id="rId18"/>
    <p:sldId id="270" r:id="rId19"/>
    <p:sldId id="271" r:id="rId20"/>
    <p:sldId id="272" r:id="rId21"/>
    <p:sldId id="273" r:id="rId22"/>
    <p:sldId id="274" r:id="rId23"/>
    <p:sldId id="295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5337" autoAdjust="0"/>
  </p:normalViewPr>
  <p:slideViewPr>
    <p:cSldViewPr snapToGrid="0">
      <p:cViewPr varScale="1">
        <p:scale>
          <a:sx n="85" d="100"/>
          <a:sy n="85" d="100"/>
        </p:scale>
        <p:origin x="590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8AE5AE-5507-4931-B4B4-0621B7E58F16}" type="datetimeFigureOut">
              <a:rPr lang="en-US" smtClean="0"/>
              <a:t>27-Aug-23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37643-57DF-4A35-8206-535E2C74F3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3995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8AE5AE-5507-4931-B4B4-0621B7E58F16}" type="datetimeFigureOut">
              <a:rPr lang="en-US" smtClean="0"/>
              <a:t>27-Aug-23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37643-57DF-4A35-8206-535E2C74F3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960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8AE5AE-5507-4931-B4B4-0621B7E58F16}" type="datetimeFigureOut">
              <a:rPr lang="en-US" smtClean="0"/>
              <a:t>27-Aug-23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37643-57DF-4A35-8206-535E2C74F3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7540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8AE5AE-5507-4931-B4B4-0621B7E58F16}" type="datetimeFigureOut">
              <a:rPr lang="en-US" smtClean="0"/>
              <a:t>27-Aug-23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37643-57DF-4A35-8206-535E2C74F35B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804085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8AE5AE-5507-4931-B4B4-0621B7E58F16}" type="datetimeFigureOut">
              <a:rPr lang="en-US" smtClean="0"/>
              <a:t>27-Aug-23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37643-57DF-4A35-8206-535E2C74F3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953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8AE5AE-5507-4931-B4B4-0621B7E58F16}" type="datetimeFigureOut">
              <a:rPr lang="en-US" smtClean="0"/>
              <a:t>27-Aug-23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37643-57DF-4A35-8206-535E2C74F3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70478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8AE5AE-5507-4931-B4B4-0621B7E58F16}" type="datetimeFigureOut">
              <a:rPr lang="en-US" smtClean="0"/>
              <a:t>27-Aug-23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37643-57DF-4A35-8206-535E2C74F3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9666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8AE5AE-5507-4931-B4B4-0621B7E58F16}" type="datetimeFigureOut">
              <a:rPr lang="en-US" smtClean="0"/>
              <a:t>27-Aug-23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37643-57DF-4A35-8206-535E2C74F3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20240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8AE5AE-5507-4931-B4B4-0621B7E58F16}" type="datetimeFigureOut">
              <a:rPr lang="en-US" smtClean="0"/>
              <a:t>27-Aug-23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37643-57DF-4A35-8206-535E2C74F3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7978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8AE5AE-5507-4931-B4B4-0621B7E58F16}" type="datetimeFigureOut">
              <a:rPr lang="en-US" smtClean="0"/>
              <a:t>27-Aug-23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37643-57DF-4A35-8206-535E2C74F3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7166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8AE5AE-5507-4931-B4B4-0621B7E58F16}" type="datetimeFigureOut">
              <a:rPr lang="en-US" smtClean="0"/>
              <a:t>27-Aug-23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37643-57DF-4A35-8206-535E2C74F3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8578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8AE5AE-5507-4931-B4B4-0621B7E58F16}" type="datetimeFigureOut">
              <a:rPr lang="en-US" smtClean="0"/>
              <a:t>27-Aug-23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37643-57DF-4A35-8206-535E2C74F3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9273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8AE5AE-5507-4931-B4B4-0621B7E58F16}" type="datetimeFigureOut">
              <a:rPr lang="en-US" smtClean="0"/>
              <a:t>27-Aug-23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37643-57DF-4A35-8206-535E2C74F3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9854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8AE5AE-5507-4931-B4B4-0621B7E58F16}" type="datetimeFigureOut">
              <a:rPr lang="en-US" smtClean="0"/>
              <a:t>27-Aug-23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37643-57DF-4A35-8206-535E2C74F3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7807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8AE5AE-5507-4931-B4B4-0621B7E58F16}" type="datetimeFigureOut">
              <a:rPr lang="en-US" smtClean="0"/>
              <a:t>27-Aug-23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37643-57DF-4A35-8206-535E2C74F3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826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8AE5AE-5507-4931-B4B4-0621B7E58F16}" type="datetimeFigureOut">
              <a:rPr lang="en-US" smtClean="0"/>
              <a:t>27-Aug-23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37643-57DF-4A35-8206-535E2C74F3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8316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8AE5AE-5507-4931-B4B4-0621B7E58F16}" type="datetimeFigureOut">
              <a:rPr lang="en-US" smtClean="0"/>
              <a:t>27-Aug-23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37643-57DF-4A35-8206-535E2C74F3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3945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DA8AE5AE-5507-4931-B4B4-0621B7E58F16}" type="datetimeFigureOut">
              <a:rPr lang="en-US" smtClean="0"/>
              <a:t>27-Aug-23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537643-57DF-4A35-8206-535E2C74F3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68748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93A351-B4BC-454A-B3E9-8D357AEA8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0534" y="1528482"/>
            <a:ext cx="9404723" cy="3473824"/>
          </a:xfrm>
        </p:spPr>
        <p:txBody>
          <a:bodyPr>
            <a:normAutofit/>
          </a:bodyPr>
          <a:lstStyle/>
          <a:p>
            <a:pPr algn="ctr"/>
            <a:r>
              <a:rPr lang="en-US" sz="2400" dirty="0"/>
              <a:t>ANALYZING COVID-19 DATA USING PYTHON FOR DATA DOWNLOAD AND LOADING TO A POSTGRESQL DATABASE FOR ANALYSIS &amp; INSIGHTS</a:t>
            </a:r>
            <a:br>
              <a:rPr lang="en-US" sz="2400" dirty="0"/>
            </a:br>
            <a:br>
              <a:rPr lang="en-US" sz="2400" dirty="0"/>
            </a:br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F52A3E-F744-4BE4-9BA3-B1EFED19010E}"/>
              </a:ext>
            </a:extLst>
          </p:cNvPr>
          <p:cNvSpPr txBox="1"/>
          <p:nvPr/>
        </p:nvSpPr>
        <p:spPr>
          <a:xfrm>
            <a:off x="2142565" y="261987"/>
            <a:ext cx="726141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i="0" u="none" strike="noStrike" baseline="0" dirty="0">
                <a:solidFill>
                  <a:srgbClr val="FFFFFF"/>
                </a:solidFill>
                <a:latin typeface="Montserrat-Bold"/>
              </a:rPr>
              <a:t>10Alytics DATA ENGINEERING </a:t>
            </a:r>
          </a:p>
          <a:p>
            <a:pPr algn="ctr"/>
            <a:r>
              <a:rPr lang="en-US" sz="3200" b="1" i="0" u="none" strike="noStrike" baseline="0" dirty="0">
                <a:solidFill>
                  <a:srgbClr val="B55F06"/>
                </a:solidFill>
                <a:latin typeface="Montserrat-Bold"/>
              </a:rPr>
              <a:t>CAPSTONE PROJECTS</a:t>
            </a:r>
            <a:endParaRPr lang="en-US" sz="3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AB4D1C-24B5-418F-926F-D221232F997E}"/>
              </a:ext>
            </a:extLst>
          </p:cNvPr>
          <p:cNvSpPr txBox="1"/>
          <p:nvPr/>
        </p:nvSpPr>
        <p:spPr>
          <a:xfrm>
            <a:off x="2142565" y="5329518"/>
            <a:ext cx="726141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u="none" strike="noStrike" baseline="0" dirty="0">
                <a:solidFill>
                  <a:schemeClr val="accent2"/>
                </a:solidFill>
                <a:latin typeface="Montserrat-Bold"/>
              </a:rPr>
              <a:t>Presented by </a:t>
            </a:r>
          </a:p>
          <a:p>
            <a:pPr algn="ctr"/>
            <a:r>
              <a:rPr lang="en-US" sz="1600" b="1" u="none" strike="noStrike" baseline="0" dirty="0">
                <a:solidFill>
                  <a:schemeClr val="accent2"/>
                </a:solidFill>
                <a:latin typeface="Montserrat-Bold"/>
              </a:rPr>
              <a:t>Andy Olisaemeka IKEDIASHI (COHORT 23-04)</a:t>
            </a:r>
            <a:endParaRPr lang="en-US" sz="16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06475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302F075-1654-4CD5-9078-DDA3F0EF03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00" y="71718"/>
            <a:ext cx="11997123" cy="6714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1728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B7FFAFB-0D7F-472E-A892-5A1306A477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84" y="80682"/>
            <a:ext cx="12011040" cy="6687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1518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E08B2E8-FA6F-41B1-B830-A377F6BAA9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61" y="80683"/>
            <a:ext cx="11971297" cy="6669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032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14" y="75414"/>
            <a:ext cx="11981467" cy="6702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6236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84EE6D7-7CBB-4CC8-A92C-37DFA2ECC8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77" y="83976"/>
            <a:ext cx="12027158" cy="6680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2541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BD56441-17F5-4DD5-B59B-3752ACBA15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91" y="102637"/>
            <a:ext cx="11987451" cy="6634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6358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F9F16F4-0C41-412A-A97A-4DC9B11043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76" y="62753"/>
            <a:ext cx="11976847" cy="6687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2488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D64B2F7-E4D5-4192-A8D2-13892D0E57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83977"/>
            <a:ext cx="12130064" cy="6671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207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4282116-119D-4E7B-B22A-5F14965B60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37" y="102637"/>
            <a:ext cx="11989835" cy="6643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0938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B961D3B-2305-471E-B2A1-CEB5C95A32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82" y="107576"/>
            <a:ext cx="12003742" cy="6687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0903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FAF30B0-10EF-46A0-93BE-7FB07DAF3E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108" y="1299882"/>
            <a:ext cx="9404723" cy="4670613"/>
          </a:xfrm>
        </p:spPr>
        <p:txBody>
          <a:bodyPr/>
          <a:lstStyle/>
          <a:p>
            <a:pPr algn="l"/>
            <a:r>
              <a:rPr lang="en-US" sz="1800" dirty="0">
                <a:solidFill>
                  <a:schemeClr val="tx1"/>
                </a:solidFill>
                <a:latin typeface="Montserrat-Regular"/>
              </a:rPr>
              <a:t>I e</a:t>
            </a:r>
            <a:r>
              <a:rPr lang="en-US" sz="1800" b="0" i="0" u="none" strike="noStrike" baseline="0" dirty="0">
                <a:latin typeface="Montserrat-Regular"/>
              </a:rPr>
              <a:t>stablished a database named 'covid_19_data' and created a table</a:t>
            </a:r>
            <a:br>
              <a:rPr lang="en-US" sz="1800" b="0" i="0" u="none" strike="noStrike" baseline="0" dirty="0">
                <a:latin typeface="Montserrat-Regular"/>
              </a:rPr>
            </a:br>
            <a:r>
              <a:rPr lang="en-US" sz="1800" b="0" i="0" u="none" strike="noStrike" baseline="0" dirty="0">
                <a:latin typeface="Montserrat-Regular"/>
              </a:rPr>
              <a:t>within it also named 'covid_19_data' to house the dataset.</a:t>
            </a:r>
            <a:br>
              <a:rPr lang="en-US" sz="1800" b="0" i="0" u="none" strike="noStrike" baseline="0" dirty="0">
                <a:latin typeface="Montserrat-Regular"/>
              </a:rPr>
            </a:br>
            <a:br>
              <a:rPr lang="en-US" sz="1800" b="0" i="0" u="none" strike="noStrike" baseline="0" dirty="0">
                <a:latin typeface="Montserrat-Regular"/>
              </a:rPr>
            </a:br>
            <a:r>
              <a:rPr lang="en-US" sz="1800" b="0" i="0" u="none" strike="noStrike" baseline="0" dirty="0">
                <a:latin typeface="Montserrat-Regular"/>
              </a:rPr>
              <a:t>Then, I </a:t>
            </a:r>
            <a:r>
              <a:rPr lang="en-US" sz="1800" dirty="0">
                <a:solidFill>
                  <a:schemeClr val="tx1"/>
                </a:solidFill>
                <a:latin typeface="Montserrat-Regular"/>
              </a:rPr>
              <a:t>d</a:t>
            </a:r>
            <a:r>
              <a:rPr lang="en-US" sz="1800" b="0" i="0" u="none" strike="noStrike" baseline="0" dirty="0">
                <a:solidFill>
                  <a:schemeClr val="tx1"/>
                </a:solidFill>
                <a:latin typeface="Montserrat-Regular"/>
              </a:rPr>
              <a:t>evised a concise Python script to download the 'Covid_19_data.csv' file via the link provided namely: </a:t>
            </a:r>
            <a:r>
              <a:rPr lang="en-US" sz="1100" b="0" i="1" u="none" strike="noStrike" baseline="0" dirty="0">
                <a:solidFill>
                  <a:schemeClr val="tx1"/>
                </a:solidFill>
                <a:latin typeface="Montserrat-Regular"/>
              </a:rPr>
              <a:t>https://drive.google.com/file/d/1SzmRIwlpL5PrFuaUe_1TAcMV0HYHMD_b/view</a:t>
            </a:r>
            <a:br>
              <a:rPr lang="en-US" sz="1800" b="0" i="0" u="none" strike="noStrike" baseline="0" dirty="0">
                <a:solidFill>
                  <a:schemeClr val="tx1"/>
                </a:solidFill>
                <a:latin typeface="Montserrat-Regular"/>
              </a:rPr>
            </a:br>
            <a:br>
              <a:rPr lang="en-US" sz="1800" dirty="0">
                <a:solidFill>
                  <a:schemeClr val="tx1"/>
                </a:solidFill>
                <a:latin typeface="Montserrat-Regular"/>
              </a:rPr>
            </a:br>
            <a:r>
              <a:rPr lang="en-US" sz="1800" dirty="0">
                <a:solidFill>
                  <a:schemeClr val="tx1"/>
                </a:solidFill>
                <a:latin typeface="Montserrat-Regular"/>
              </a:rPr>
              <a:t>I also e</a:t>
            </a:r>
            <a:r>
              <a:rPr lang="en-US" sz="1800" b="0" i="0" u="none" strike="noStrike" baseline="0" dirty="0">
                <a:solidFill>
                  <a:schemeClr val="tx1"/>
                </a:solidFill>
                <a:latin typeface="Montserrat-Regular"/>
              </a:rPr>
              <a:t>mployed this script to upload the data into the PostgreSQL table created previously.</a:t>
            </a:r>
            <a:br>
              <a:rPr lang="en-US" sz="1800" b="0" i="0" u="none" strike="noStrike" baseline="0" dirty="0">
                <a:solidFill>
                  <a:schemeClr val="tx1"/>
                </a:solidFill>
                <a:latin typeface="Montserrat-Regular"/>
              </a:rPr>
            </a:br>
            <a:br>
              <a:rPr lang="en-US" sz="1800" b="0" i="0" u="none" strike="noStrike" baseline="0" dirty="0">
                <a:solidFill>
                  <a:schemeClr val="tx1"/>
                </a:solidFill>
                <a:latin typeface="Montserrat-Regular"/>
              </a:rPr>
            </a:br>
            <a:r>
              <a:rPr lang="en-US" sz="1800" dirty="0">
                <a:solidFill>
                  <a:schemeClr val="tx1"/>
                </a:solidFill>
                <a:latin typeface="Montserrat-Regular"/>
              </a:rPr>
              <a:t>I c</a:t>
            </a:r>
            <a:r>
              <a:rPr lang="en-US" sz="1800" b="0" i="0" u="none" strike="noStrike" baseline="0" dirty="0">
                <a:solidFill>
                  <a:schemeClr val="tx1"/>
                </a:solidFill>
                <a:latin typeface="Montserrat-Regular"/>
              </a:rPr>
              <a:t>onstructed relevant SQL queries to dissect and uncover insights from the data in addition to the following: </a:t>
            </a:r>
            <a:br>
              <a:rPr lang="en-US" sz="1800" b="0" i="0" u="none" strike="noStrike" baseline="0" dirty="0">
                <a:solidFill>
                  <a:schemeClr val="tx1"/>
                </a:solidFill>
                <a:latin typeface="Montserrat-Regular"/>
              </a:rPr>
            </a:br>
            <a:br>
              <a:rPr lang="en-US" sz="1800" b="0" i="0" u="none" strike="noStrike" baseline="0" dirty="0">
                <a:solidFill>
                  <a:schemeClr val="tx1"/>
                </a:solidFill>
                <a:latin typeface="Montserrat-Regular"/>
              </a:rPr>
            </a:br>
            <a:r>
              <a:rPr lang="en-US" sz="1800" b="0" i="0" u="none" strike="noStrike" baseline="0" dirty="0">
                <a:solidFill>
                  <a:schemeClr val="tx1"/>
                </a:solidFill>
                <a:latin typeface="Montserrat-Regular"/>
              </a:rPr>
              <a:t>a. Retrieve the cumulative counts of confirmed, deceased, and recovered cases.</a:t>
            </a:r>
            <a:br>
              <a:rPr lang="en-US" sz="1800" b="0" i="0" u="none" strike="noStrike" baseline="0" dirty="0">
                <a:solidFill>
                  <a:schemeClr val="tx1"/>
                </a:solidFill>
                <a:latin typeface="Montserrat-Regular"/>
              </a:rPr>
            </a:br>
            <a:br>
              <a:rPr lang="en-US" sz="1800" b="0" i="0" u="none" strike="noStrike" baseline="0" dirty="0">
                <a:solidFill>
                  <a:schemeClr val="tx1"/>
                </a:solidFill>
                <a:latin typeface="Montserrat-Regular"/>
              </a:rPr>
            </a:br>
            <a:r>
              <a:rPr lang="en-US" sz="1800" b="0" i="0" u="none" strike="noStrike" baseline="0" dirty="0">
                <a:solidFill>
                  <a:schemeClr val="tx1"/>
                </a:solidFill>
                <a:latin typeface="Montserrat-Regular"/>
              </a:rPr>
              <a:t>b. Extract the aggregate counts of confirmed, deceased, and recovered cases for</a:t>
            </a:r>
            <a:br>
              <a:rPr lang="en-US" sz="1800" b="0" i="0" u="none" strike="noStrike" baseline="0" dirty="0">
                <a:solidFill>
                  <a:schemeClr val="tx1"/>
                </a:solidFill>
                <a:latin typeface="Montserrat-Regular"/>
              </a:rPr>
            </a:br>
            <a:r>
              <a:rPr lang="en-US" sz="1800" b="0" i="0" u="none" strike="noStrike" baseline="0" dirty="0">
                <a:solidFill>
                  <a:schemeClr val="tx1"/>
                </a:solidFill>
                <a:latin typeface="Montserrat-Regular"/>
              </a:rPr>
              <a:t>the first quarter of each observation year.</a:t>
            </a:r>
            <a:br>
              <a:rPr lang="en-US" sz="1800" b="0" i="0" u="none" strike="noStrike" baseline="0" dirty="0">
                <a:solidFill>
                  <a:schemeClr val="tx1"/>
                </a:solidFill>
                <a:latin typeface="Montserrat-Regular"/>
              </a:rPr>
            </a:br>
            <a:br>
              <a:rPr lang="en-US" sz="1800" b="0" i="0" u="none" strike="noStrike" baseline="0" dirty="0">
                <a:solidFill>
                  <a:schemeClr val="tx1"/>
                </a:solidFill>
                <a:latin typeface="Montserrat-Regular"/>
              </a:rPr>
            </a:b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0BECDE-B15D-4D37-80DB-799C07D17E19}"/>
              </a:ext>
            </a:extLst>
          </p:cNvPr>
          <p:cNvSpPr txBox="1"/>
          <p:nvPr/>
        </p:nvSpPr>
        <p:spPr>
          <a:xfrm>
            <a:off x="2474258" y="242047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ANALYZING COVID-19 DATA USING PYTHON FOR DATA DOWNLOAD AND LOADING TO A POSTGRESQL DATABASE FOR ANALYSIS &amp; INSIGHTS</a:t>
            </a:r>
          </a:p>
        </p:txBody>
      </p:sp>
    </p:spTree>
    <p:extLst>
      <p:ext uri="{BB962C8B-B14F-4D97-AF65-F5344CB8AC3E}">
        <p14:creationId xmlns:p14="http://schemas.microsoft.com/office/powerpoint/2010/main" val="21811333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256EC02-0BD8-41E6-BFA6-EF7D9F5229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12" y="89646"/>
            <a:ext cx="11985812" cy="6696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5327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D54AECE-9612-443C-A734-48568B7FDC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506" y="0"/>
            <a:ext cx="11932023" cy="6759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0847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4DE1BBA-8C2A-4A89-A2FE-D1C1C284F1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435" y="98612"/>
            <a:ext cx="11967883" cy="6642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8374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07398" y="2788468"/>
            <a:ext cx="64641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THANK YOU VERY MUCH !</a:t>
            </a:r>
          </a:p>
        </p:txBody>
      </p:sp>
    </p:spTree>
    <p:extLst>
      <p:ext uri="{BB962C8B-B14F-4D97-AF65-F5344CB8AC3E}">
        <p14:creationId xmlns:p14="http://schemas.microsoft.com/office/powerpoint/2010/main" val="8358184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792B32-65A1-4414-AAC4-AF2712317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918" y="1362636"/>
            <a:ext cx="9870141" cy="4805082"/>
          </a:xfrm>
        </p:spPr>
        <p:txBody>
          <a:bodyPr/>
          <a:lstStyle/>
          <a:p>
            <a:r>
              <a:rPr lang="en-US" sz="1800" b="0" i="0" u="none" strike="noStrike" baseline="0" dirty="0">
                <a:solidFill>
                  <a:schemeClr val="tx1"/>
                </a:solidFill>
                <a:latin typeface="Montserrat-Regular"/>
              </a:rPr>
              <a:t>c. Formulate a comprehensive summary encompassing the following for each</a:t>
            </a:r>
            <a:br>
              <a:rPr lang="en-US" sz="1800" b="0" i="0" u="none" strike="noStrike" baseline="0" dirty="0">
                <a:solidFill>
                  <a:schemeClr val="tx1"/>
                </a:solidFill>
                <a:latin typeface="Montserrat-Regular"/>
              </a:rPr>
            </a:br>
            <a:r>
              <a:rPr lang="en-US" sz="1800" b="0" i="0" u="none" strike="noStrike" baseline="0" dirty="0">
                <a:solidFill>
                  <a:schemeClr val="tx1"/>
                </a:solidFill>
                <a:latin typeface="Montserrat-Regular"/>
              </a:rPr>
              <a:t>country:</a:t>
            </a:r>
            <a:br>
              <a:rPr lang="en-US" sz="1800" b="0" i="0" u="none" strike="noStrike" baseline="0" dirty="0">
                <a:solidFill>
                  <a:schemeClr val="tx1"/>
                </a:solidFill>
                <a:latin typeface="Montserrat-Regular"/>
              </a:rPr>
            </a:br>
            <a:r>
              <a:rPr lang="en-US" sz="1800" b="0" i="0" u="none" strike="noStrike" baseline="0" dirty="0">
                <a:solidFill>
                  <a:schemeClr val="tx1"/>
                </a:solidFill>
                <a:latin typeface="Montserrat-Regular"/>
              </a:rPr>
              <a:t>Total confirmed cases</a:t>
            </a:r>
            <a:br>
              <a:rPr lang="en-US" sz="1800" b="0" i="0" u="none" strike="noStrike" baseline="0" dirty="0">
                <a:solidFill>
                  <a:schemeClr val="tx1"/>
                </a:solidFill>
                <a:latin typeface="Montserrat-Regular"/>
              </a:rPr>
            </a:br>
            <a:r>
              <a:rPr lang="en-US" sz="1800" b="0" i="0" u="none" strike="noStrike" baseline="0" dirty="0">
                <a:solidFill>
                  <a:schemeClr val="tx1"/>
                </a:solidFill>
                <a:latin typeface="Montserrat-Regular"/>
              </a:rPr>
              <a:t>Total deaths</a:t>
            </a:r>
            <a:br>
              <a:rPr lang="en-US" sz="1800" b="0" i="0" u="none" strike="noStrike" baseline="0" dirty="0">
                <a:solidFill>
                  <a:schemeClr val="tx1"/>
                </a:solidFill>
                <a:latin typeface="Montserrat-Regular"/>
              </a:rPr>
            </a:br>
            <a:r>
              <a:rPr lang="en-US" sz="1800" b="0" i="0" u="none" strike="noStrike" baseline="0" dirty="0">
                <a:solidFill>
                  <a:schemeClr val="tx1"/>
                </a:solidFill>
                <a:latin typeface="Montserrat-Regular"/>
              </a:rPr>
              <a:t>Total recoveries</a:t>
            </a:r>
            <a:br>
              <a:rPr lang="en-US" sz="1800" b="0" i="0" u="none" strike="noStrike" baseline="0" dirty="0">
                <a:solidFill>
                  <a:schemeClr val="tx1"/>
                </a:solidFill>
                <a:latin typeface="Montserrat-Regular"/>
              </a:rPr>
            </a:br>
            <a:br>
              <a:rPr lang="en-US" sz="1800" b="0" i="0" u="none" strike="noStrike" baseline="0" dirty="0">
                <a:solidFill>
                  <a:schemeClr val="tx1"/>
                </a:solidFill>
                <a:latin typeface="Montserrat-Regular"/>
              </a:rPr>
            </a:br>
            <a:br>
              <a:rPr lang="en-US" sz="1800" b="0" i="0" u="none" strike="noStrike" baseline="0" dirty="0">
                <a:solidFill>
                  <a:schemeClr val="tx1"/>
                </a:solidFill>
                <a:latin typeface="Montserrat-Regular"/>
              </a:rPr>
            </a:br>
            <a:r>
              <a:rPr lang="en-US" sz="1800" b="0" i="0" u="none" strike="noStrike" baseline="0" dirty="0">
                <a:latin typeface="Montserrat-Regular"/>
              </a:rPr>
              <a:t>d. Determine the percentage increase in the number of death cases from 2019</a:t>
            </a:r>
            <a:br>
              <a:rPr lang="en-US" sz="1800" b="0" i="0" u="none" strike="noStrike" baseline="0" dirty="0">
                <a:latin typeface="Montserrat-Regular"/>
              </a:rPr>
            </a:br>
            <a:r>
              <a:rPr lang="en-US" sz="1800" b="0" i="0" u="none" strike="noStrike" baseline="0" dirty="0">
                <a:latin typeface="Montserrat-Regular"/>
              </a:rPr>
              <a:t>to 2020.</a:t>
            </a:r>
            <a:br>
              <a:rPr lang="en-US" sz="1800" b="0" i="0" u="none" strike="noStrike" baseline="0" dirty="0">
                <a:latin typeface="Montserrat-Regular"/>
              </a:rPr>
            </a:br>
            <a:br>
              <a:rPr lang="en-US" sz="1800" b="0" i="0" u="none" strike="noStrike" baseline="0" dirty="0">
                <a:latin typeface="Montserrat-Regular"/>
              </a:rPr>
            </a:br>
            <a:br>
              <a:rPr lang="en-US" sz="1800" b="0" i="0" u="none" strike="noStrike" baseline="0" dirty="0">
                <a:latin typeface="Montserrat-Regular"/>
              </a:rPr>
            </a:br>
            <a:r>
              <a:rPr lang="en-US" sz="1800" b="0" i="0" u="none" strike="noStrike" baseline="0" dirty="0">
                <a:latin typeface="Montserrat-Regular"/>
              </a:rPr>
              <a:t>e. Compile data for the top 5 countries with the highest confirmed cases.</a:t>
            </a:r>
            <a:br>
              <a:rPr lang="en-US" sz="1800" b="0" i="0" u="none" strike="noStrike" baseline="0" dirty="0">
                <a:latin typeface="Montserrat-Regular"/>
              </a:rPr>
            </a:br>
            <a:r>
              <a:rPr lang="en-US" sz="1800" b="0" i="0" u="none" strike="noStrike" baseline="0" dirty="0">
                <a:latin typeface="Montserrat-Regular"/>
              </a:rPr>
              <a:t>f. Calculate the net change (increase or decrease) in confirmed cases on a</a:t>
            </a:r>
            <a:br>
              <a:rPr lang="en-US" sz="1800" b="0" i="0" u="none" strike="noStrike" baseline="0" dirty="0">
                <a:latin typeface="Montserrat-Regular"/>
              </a:rPr>
            </a:br>
            <a:r>
              <a:rPr lang="en-US" sz="1800" b="0" i="0" u="none" strike="noStrike" baseline="0" dirty="0">
                <a:latin typeface="Montserrat-Regular"/>
              </a:rPr>
              <a:t>monthly basis over the two-year period.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43037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792B32-65A1-4414-AAC4-AF2712317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64" y="618567"/>
            <a:ext cx="10919012" cy="860609"/>
          </a:xfrm>
        </p:spPr>
        <p:txBody>
          <a:bodyPr/>
          <a:lstStyle/>
          <a:p>
            <a:pPr algn="ctr"/>
            <a:r>
              <a:rPr lang="en-US" sz="2400" b="1" dirty="0">
                <a:solidFill>
                  <a:schemeClr val="accent2"/>
                </a:solidFill>
                <a:latin typeface="Montserrat-Regular"/>
              </a:rPr>
              <a:t>Other i</a:t>
            </a:r>
            <a:r>
              <a:rPr lang="en-US" sz="2400" b="1" dirty="0">
                <a:solidFill>
                  <a:schemeClr val="accent2"/>
                </a:solidFill>
                <a:effectLst/>
                <a:latin typeface="Montserrat-Regular"/>
              </a:rPr>
              <a:t>nsights derivable from the dataset</a:t>
            </a:r>
            <a:br>
              <a:rPr lang="en-US" sz="4400" b="1" dirty="0">
                <a:solidFill>
                  <a:schemeClr val="accent2"/>
                </a:solidFill>
                <a:effectLst/>
                <a:latin typeface="Consolas" panose="020B0609020204030204" pitchFamily="49" charset="0"/>
              </a:rPr>
            </a:br>
            <a:endParaRPr lang="en-US" b="1" dirty="0">
              <a:solidFill>
                <a:schemeClr val="accent2"/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591B88E-8347-4BDF-9C74-E3FAB4C59DA1}"/>
              </a:ext>
            </a:extLst>
          </p:cNvPr>
          <p:cNvSpPr txBox="1">
            <a:spLocks/>
          </p:cNvSpPr>
          <p:nvPr/>
        </p:nvSpPr>
        <p:spPr>
          <a:xfrm>
            <a:off x="376518" y="2043952"/>
            <a:ext cx="11537576" cy="441960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800" b="0" dirty="0">
                <a:solidFill>
                  <a:schemeClr val="tx1"/>
                </a:solidFill>
                <a:effectLst/>
                <a:latin typeface="Montserrat-Regular"/>
              </a:rPr>
              <a:t>1. Yearly Average Cases, Recoveries and Deaths:</a:t>
            </a:r>
          </a:p>
          <a:p>
            <a:endParaRPr lang="en-US" sz="1800" dirty="0">
              <a:solidFill>
                <a:schemeClr val="tx1"/>
              </a:solidFill>
              <a:latin typeface="Montserrat-Regular"/>
            </a:endParaRPr>
          </a:p>
          <a:p>
            <a:r>
              <a:rPr lang="en-US" sz="1800" b="0" dirty="0">
                <a:solidFill>
                  <a:schemeClr val="tx1"/>
                </a:solidFill>
                <a:effectLst/>
                <a:latin typeface="Montserrat-Regular"/>
              </a:rPr>
              <a:t>2. Quarterly Average Cases, Recoveries and Deaths:</a:t>
            </a:r>
          </a:p>
          <a:p>
            <a:endParaRPr lang="en-US" sz="1800" dirty="0">
              <a:solidFill>
                <a:schemeClr val="tx1"/>
              </a:solidFill>
              <a:latin typeface="Montserrat-Regular"/>
            </a:endParaRPr>
          </a:p>
          <a:p>
            <a:r>
              <a:rPr lang="en-US" sz="1800" b="0" dirty="0">
                <a:solidFill>
                  <a:schemeClr val="tx1"/>
                </a:solidFill>
                <a:effectLst/>
                <a:latin typeface="Montserrat-Regular"/>
              </a:rPr>
              <a:t>3. Total number of Cases, Deaths, and Recoveries by Country</a:t>
            </a:r>
          </a:p>
          <a:p>
            <a:endParaRPr lang="en-US" sz="1800" b="0" dirty="0">
              <a:solidFill>
                <a:schemeClr val="tx1"/>
              </a:solidFill>
              <a:effectLst/>
              <a:latin typeface="Montserrat-Regular"/>
            </a:endParaRPr>
          </a:p>
          <a:p>
            <a:r>
              <a:rPr lang="en-US" sz="1800" b="0" dirty="0">
                <a:solidFill>
                  <a:schemeClr val="tx1"/>
                </a:solidFill>
                <a:effectLst/>
                <a:latin typeface="Montserrat-Regular"/>
              </a:rPr>
              <a:t>4. Total number of Cases, Deaths, and Recoveries in the dataset</a:t>
            </a:r>
          </a:p>
          <a:p>
            <a:endParaRPr lang="en-US" sz="1800" b="0" dirty="0">
              <a:solidFill>
                <a:schemeClr val="tx1"/>
              </a:solidFill>
              <a:effectLst/>
              <a:latin typeface="Montserrat-Regular"/>
            </a:endParaRPr>
          </a:p>
          <a:p>
            <a:r>
              <a:rPr lang="en-US" sz="1800" b="0" dirty="0">
                <a:solidFill>
                  <a:schemeClr val="tx1"/>
                </a:solidFill>
                <a:effectLst/>
                <a:latin typeface="Montserrat-Regular"/>
              </a:rPr>
              <a:t>5. Top 10 Countries with the highest cases</a:t>
            </a:r>
          </a:p>
          <a:p>
            <a:br>
              <a:rPr lang="en-US" sz="1800" dirty="0">
                <a:solidFill>
                  <a:schemeClr val="tx1"/>
                </a:solidFill>
                <a:latin typeface="Montserrat-Regular"/>
              </a:rPr>
            </a:br>
            <a:r>
              <a:rPr lang="en-US" sz="1800" b="0" dirty="0">
                <a:solidFill>
                  <a:schemeClr val="tx1"/>
                </a:solidFill>
                <a:effectLst/>
                <a:latin typeface="Montserrat-Regular"/>
              </a:rPr>
              <a:t>6. Death-rate by Country</a:t>
            </a:r>
          </a:p>
          <a:p>
            <a:endParaRPr lang="en-US" sz="1800" dirty="0">
              <a:solidFill>
                <a:schemeClr val="tx1"/>
              </a:solidFill>
              <a:latin typeface="Montserrat-Regular"/>
            </a:endParaRPr>
          </a:p>
          <a:p>
            <a:r>
              <a:rPr lang="en-US" sz="1800" b="0" dirty="0">
                <a:solidFill>
                  <a:schemeClr val="tx1"/>
                </a:solidFill>
                <a:effectLst/>
                <a:latin typeface="Montserrat-Regular"/>
              </a:rPr>
              <a:t>7. Countries with the Highest Recovery Rates:</a:t>
            </a:r>
          </a:p>
          <a:p>
            <a:endParaRPr lang="en-US" sz="1800" dirty="0">
              <a:solidFill>
                <a:schemeClr val="tx1"/>
              </a:solidFill>
              <a:latin typeface="Montserrat-Regular"/>
            </a:endParaRPr>
          </a:p>
          <a:p>
            <a:r>
              <a:rPr lang="en-US" sz="1800" b="0" dirty="0">
                <a:solidFill>
                  <a:schemeClr val="tx1"/>
                </a:solidFill>
                <a:effectLst/>
                <a:latin typeface="Montserrat-Regular"/>
              </a:rPr>
              <a:t>8. Monthly Average Cases, Recoveries and Deaths:</a:t>
            </a:r>
          </a:p>
          <a:p>
            <a:endParaRPr lang="en-US" sz="1800" b="0" dirty="0">
              <a:solidFill>
                <a:srgbClr val="CCCCCC"/>
              </a:solidFill>
              <a:effectLst/>
              <a:latin typeface="Montserrat-Regular"/>
            </a:endParaRPr>
          </a:p>
          <a:p>
            <a:endParaRPr lang="en-US" sz="9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800" dirty="0">
                <a:solidFill>
                  <a:schemeClr val="tx1"/>
                </a:solidFill>
                <a:latin typeface="Montserrat-Regular"/>
              </a:rPr>
            </a:br>
            <a:br>
              <a:rPr lang="en-US" sz="1800" dirty="0">
                <a:latin typeface="Montserrat-Regular"/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46872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6445FAA-F107-476A-81FD-499EE7094A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352" y="188259"/>
            <a:ext cx="11952071" cy="6409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519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8E39768-9919-47FC-BCF8-DB52E6BF51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47" y="161366"/>
            <a:ext cx="12039600" cy="6603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9268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8FE6A84-65D1-4E6B-8BC6-7EBF61E6B3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541" y="134471"/>
            <a:ext cx="11985812" cy="6489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0091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E652C05-1CAA-4F21-BE81-E2407B0205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85" y="143435"/>
            <a:ext cx="12061058" cy="6517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7418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E1CD3B1-AACA-45E1-8BB1-33E659D303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30" y="80683"/>
            <a:ext cx="12113369" cy="6678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49318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5354</TotalTime>
  <Words>397</Words>
  <Application>Microsoft Office PowerPoint</Application>
  <PresentationFormat>Widescreen</PresentationFormat>
  <Paragraphs>27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Arial</vt:lpstr>
      <vt:lpstr>Century Gothic</vt:lpstr>
      <vt:lpstr>Consolas</vt:lpstr>
      <vt:lpstr>Montserrat-Bold</vt:lpstr>
      <vt:lpstr>Montserrat-Regular</vt:lpstr>
      <vt:lpstr>Wingdings 3</vt:lpstr>
      <vt:lpstr>Ion</vt:lpstr>
      <vt:lpstr>ANALYZING COVID-19 DATA USING PYTHON FOR DATA DOWNLOAD AND LOADING TO A POSTGRESQL DATABASE FOR ANALYSIS &amp; INSIGHTS  </vt:lpstr>
      <vt:lpstr>I established a database named 'covid_19_data' and created a table within it also named 'covid_19_data' to house the dataset.  Then, I devised a concise Python script to download the 'Covid_19_data.csv' file via the link provided namely: https://drive.google.com/file/d/1SzmRIwlpL5PrFuaUe_1TAcMV0HYHMD_b/view  I also employed this script to upload the data into the PostgreSQL table created previously.  I constructed relevant SQL queries to dissect and uncover insights from the data in addition to the following:   a. Retrieve the cumulative counts of confirmed, deceased, and recovered cases.  b. Extract the aggregate counts of confirmed, deceased, and recovered cases for the first quarter of each observation year.  </vt:lpstr>
      <vt:lpstr>c. Formulate a comprehensive summary encompassing the following for each country: Total confirmed cases Total deaths Total recoveries   d. Determine the percentage increase in the number of death cases from 2019 to 2020.   e. Compile data for the top 5 countries with the highest confirmed cases. f. Calculate the net change (increase or decrease) in confirmed cases on a monthly basis over the two-year period.</vt:lpstr>
      <vt:lpstr>Other insights derivable from the dataset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account</dc:creator>
  <cp:lastModifiedBy>Andy OlisaEmeka</cp:lastModifiedBy>
  <cp:revision>38</cp:revision>
  <dcterms:created xsi:type="dcterms:W3CDTF">2023-08-15T17:10:09Z</dcterms:created>
  <dcterms:modified xsi:type="dcterms:W3CDTF">2023-08-28T15:15:48Z</dcterms:modified>
</cp:coreProperties>
</file>